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3" r:id="rId13"/>
    <p:sldId id="274" r:id="rId14"/>
    <p:sldId id="267" r:id="rId15"/>
    <p:sldId id="268" r:id="rId16"/>
    <p:sldId id="275" r:id="rId17"/>
    <p:sldId id="269" r:id="rId18"/>
    <p:sldId id="270" r:id="rId19"/>
    <p:sldId id="271" r:id="rId20"/>
    <p:sldId id="272" r:id="rId2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7891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e93348528ddcba9c#tid=68f83f42ba80cb000ac8e55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37c3a8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23f95d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901b8bf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8_1#3c29fdcd6?vop=1&amp;pid=4901b8bf1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4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的单调区间.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4_BD.8_1#3c29fdcd6?vop=1&amp;pid=4901b8bf1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EX.9_1#3c29fdcd6?vop=1&amp;pid=4901b8bf1&amp;color=0,0,0&amp;bbb=1&amp;hb=1"/>
              <p:cNvSpPr/>
              <p:nvPr/>
            </p:nvSpPr>
            <p:spPr>
              <a:xfrm>
                <a:off x="832104" y="1362575"/>
                <a:ext cx="10533888" cy="9578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求导并因式分解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使用本攻略导函数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有效部分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为二次函数型且可因式分解型的分类讨论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的取值范围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的单调区间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4_EX.9_1#3c29fdcd6?vop=1&amp;pid=4901b8bf1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62575"/>
                <a:ext cx="10533888" cy="957898"/>
              </a:xfrm>
              <a:prstGeom prst="rect">
                <a:avLst/>
              </a:prstGeom>
              <a:blipFill>
                <a:blip r:embed="rId4"/>
                <a:stretch>
                  <a:fillRect l="-1042" b="-114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S.10_1#3c29fdcd6?vop=1&amp;pid=4901b8bf1&amp;color=0,0,0&amp;bt=1&amp;bbb=1&amp;hb=1"/>
              <p:cNvSpPr/>
              <p:nvPr/>
            </p:nvSpPr>
            <p:spPr>
              <a:xfrm>
                <a:off x="832104" y="1080000"/>
                <a:ext cx="10533888" cy="4330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求导化简</a:t>
                </a:r>
                <a:endParaRPr lang="en-US" altLang="zh-CN" sz="14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4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：“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有效部分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是二次函数型且可因式分解型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的大小关系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根是否在定义域内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根的大小关系</a:t>
                </a: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分类讨论</a:t>
                </a:r>
                <a:endParaRPr lang="en-US" altLang="zh-CN" sz="14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−(2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当二次项系数含有参数时，优先考虑二次项系数等于0的情况，此时“有效部分”是一次函数型）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单调递减区间为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单调递减区间为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1400" dirty="0"/>
              </a:p>
            </p:txBody>
          </p:sp>
        </mc:Choice>
        <mc:Fallback>
          <p:sp>
            <p:nvSpPr>
              <p:cNvPr id="2" name="QO_4_AS.10_1#3c29fdcd6?vop=1&amp;pid=4901b8bf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330700"/>
              </a:xfrm>
              <a:prstGeom prst="rect">
                <a:avLst/>
              </a:prstGeom>
              <a:blipFill>
                <a:blip r:embed="rId3"/>
                <a:stretch>
                  <a:fillRect l="-1042" r="-984" b="-4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S.10_1#3c29fdcd6?vop=1&amp;pid=4901b8bf1&amp;color=0,0,0&amp;bt=1&amp;bbb=1&amp;hb=1">
                <a:extLst>
                  <a:ext uri="{FF2B5EF4-FFF2-40B4-BE49-F238E27FC236}">
                    <a16:creationId xmlns:a16="http://schemas.microsoft.com/office/drawing/2014/main" id="{7104BF7C-A390-75A8-6540-A95B566F7C55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4978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是根据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−1=0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解出来的根，因为本题定义域为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4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，所以还需要根据是否在定义域内及与另一个根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的大小关系</a:t>
                </a: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，进行分类讨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论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单调递减区间为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注意不要遗漏两个根相等的情况）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对任意的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恒成立且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不恒为零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⑤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单调递减区间为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综上所述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单调递减区间为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1400" dirty="0"/>
              </a:p>
            </p:txBody>
          </p:sp>
        </mc:Choice>
        <mc:Fallback>
          <p:sp>
            <p:nvSpPr>
              <p:cNvPr id="2" name="QO_4_AS.10_1#3c29fdcd6?vop=1&amp;pid=4901b8bf1&amp;color=0,0,0&amp;bt=1&amp;bbb=1&amp;hb=1">
                <a:extLst>
                  <a:ext uri="{FF2B5EF4-FFF2-40B4-BE49-F238E27FC236}">
                    <a16:creationId xmlns:a16="http://schemas.microsoft.com/office/drawing/2014/main" id="{7104BF7C-A390-75A8-6540-A95B566F7C5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978400"/>
              </a:xfrm>
              <a:prstGeom prst="rect">
                <a:avLst/>
              </a:prstGeom>
              <a:blipFill>
                <a:blip r:embed="rId2"/>
                <a:stretch>
                  <a:fillRect l="-1042" r="-694" b="-4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7135657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S.10_1#3c29fdcd6?vop=1&amp;pid=4901b8bf1&amp;color=0,0,0&amp;bt=1&amp;bbb=1&amp;hb=1">
                <a:extLst>
                  <a:ext uri="{FF2B5EF4-FFF2-40B4-BE49-F238E27FC236}">
                    <a16:creationId xmlns:a16="http://schemas.microsoft.com/office/drawing/2014/main" id="{A603C036-3956-55A2-FACB-48D0F086BB36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1651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分类讨论后在写综上所述时，单调区间相同的情况可以合并书写）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单调递减区间为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无单调递减区间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单调区间包含单调递增区间和单调递减区间，若没有单调递减区间，也应写明）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单调递减区间为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4_AS.10_1#3c29fdcd6?vop=1&amp;pid=4901b8bf1&amp;color=0,0,0&amp;bt=1&amp;bbb=1&amp;hb=1">
                <a:extLst>
                  <a:ext uri="{FF2B5EF4-FFF2-40B4-BE49-F238E27FC236}">
                    <a16:creationId xmlns:a16="http://schemas.microsoft.com/office/drawing/2014/main" id="{A603C036-3956-55A2-FACB-48D0F086BB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651000"/>
              </a:xfrm>
              <a:prstGeom prst="rect">
                <a:avLst/>
              </a:prstGeom>
              <a:blipFill>
                <a:blip r:embed="rId2"/>
                <a:stretch>
                  <a:fillRect l="-1042" b="-36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2002027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1_1#4bc8bb8e8?vop=1&amp;pid=4901b8bf1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示例3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4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的单调区间.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4_BD.11_1#4bc8bb8e8?vop=1&amp;pid=4901b8bf1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EX.12_1#4bc8bb8e8?vop=1&amp;pid=4901b8bf1&amp;color=0,0,0&amp;bbb=1&amp;hb=1"/>
              <p:cNvSpPr/>
              <p:nvPr/>
            </p:nvSpPr>
            <p:spPr>
              <a:xfrm>
                <a:off x="832104" y="1362575"/>
                <a:ext cx="10533888" cy="9705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可使用本攻略导函数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有效部分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为二次函数型且不可因式分解型的分类讨论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确定导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函数的符号研究单调区间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4_EX.12_1#4bc8bb8e8?vop=1&amp;pid=4901b8bf1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62575"/>
                <a:ext cx="10533888" cy="970598"/>
              </a:xfrm>
              <a:prstGeom prst="rect">
                <a:avLst/>
              </a:prstGeom>
              <a:blipFill>
                <a:blip r:embed="rId4"/>
                <a:stretch>
                  <a:fillRect l="-1042" r="-521" b="-113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S.13_1#4bc8bb8e8?vop=1&amp;pid=4901b8bf1&amp;color=0,0,0&amp;bt=1&amp;bbb=1&amp;hb=1"/>
              <p:cNvSpPr/>
              <p:nvPr/>
            </p:nvSpPr>
            <p:spPr>
              <a:xfrm>
                <a:off x="832104" y="1080000"/>
                <a:ext cx="10533888" cy="4610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求导化简</a:t>
                </a:r>
                <a:endParaRPr lang="en-US" altLang="zh-CN" sz="1400" dirty="0"/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：“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有效部分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是二次函数型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并且不可因式分解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通过判别式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及根是否在定义域内进行分类讨论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的图象的对称轴为直线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其对应方程的判别式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=1−8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且不恒为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有两个不等正根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1−8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</m:rad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1−8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</m:rad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若无法直接分辨出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取何值时，有两个正根与一正根一负根的情况，可以先根据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求出两根，其中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楷体" pitchFamily="34" charset="-122"/>
                                <a:cs typeface="楷体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1−8</m:t>
                            </m:r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</m:rad>
                      </m:num>
                      <m:den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一定是正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，再根据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楷体" pitchFamily="34" charset="-122"/>
                                <a:cs typeface="楷体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1−8</m:t>
                            </m:r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</m:rad>
                      </m:num>
                      <m:den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的正负，即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ad>
                      <m:radPr>
                        <m:degHide m:val="on"/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1−8</m:t>
                        </m:r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的正负，进行讨论）</a:t>
                </a:r>
                <a:endParaRPr lang="en-US" altLang="zh-CN" sz="14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1−8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</m:rad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1−8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</m:rad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1−8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</m:rad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1−8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</m:rad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1−8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</m:rad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1−8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</m:rad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1−8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</m:rad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1−8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</m:rad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有一个正根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1−8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</m:rad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1−8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</m:rad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1−8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</m:rad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1−8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</m:rad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1−8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</m:rad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1400" dirty="0"/>
              </a:p>
            </p:txBody>
          </p:sp>
        </mc:Choice>
        <mc:Fallback>
          <p:sp>
            <p:nvSpPr>
              <p:cNvPr id="2" name="QO_4_AS.13_1#4bc8bb8e8?vop=1&amp;pid=4901b8bf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610100"/>
              </a:xfrm>
              <a:prstGeom prst="rect">
                <a:avLst/>
              </a:prstGeom>
              <a:blipFill>
                <a:blip r:embed="rId3"/>
                <a:stretch>
                  <a:fillRect l="-1042" r="-58" b="-11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S.13_1#4bc8bb8e8?vop=1&amp;pid=4901b8bf1&amp;color=0,0,0&amp;bt=1&amp;bbb=1&amp;hb=1">
                <a:extLst>
                  <a:ext uri="{FF2B5EF4-FFF2-40B4-BE49-F238E27FC236}">
                    <a16:creationId xmlns:a16="http://schemas.microsoft.com/office/drawing/2014/main" id="{8158007E-71EB-9F9C-9490-870559CBD749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11230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综上所述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的单调递减区间为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无单调递增区间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的单调递减区间为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1−8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</m:rad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1−8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</m:rad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单调递增区间为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1−8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</m:rad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1−8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</m:rad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1−8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</m:rad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单调递减区间为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1−8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</m:rad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4_AS.13_1#4bc8bb8e8?vop=1&amp;pid=4901b8bf1&amp;color=0,0,0&amp;bt=1&amp;bbb=1&amp;hb=1">
                <a:extLst>
                  <a:ext uri="{FF2B5EF4-FFF2-40B4-BE49-F238E27FC236}">
                    <a16:creationId xmlns:a16="http://schemas.microsoft.com/office/drawing/2014/main" id="{8158007E-71EB-9F9C-9490-870559CBD74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23061"/>
              </a:xfrm>
              <a:prstGeom prst="rect">
                <a:avLst/>
              </a:prstGeom>
              <a:blipFill>
                <a:blip r:embed="rId2"/>
                <a:stretch>
                  <a:fillRect l="-1042" b="-59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3928411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4_1#cde5bf204?vop=1&amp;pid=4901b8bf1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示例4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4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的单调区间.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4_BD.14_1#cde5bf204?vop=1&amp;pid=4901b8bf1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EX.15_1#cde5bf204?vop=1&amp;pid=4901b8bf1&amp;color=0,0,0&amp;bbb=1&amp;hb=1"/>
              <p:cNvSpPr/>
              <p:nvPr/>
            </p:nvSpPr>
            <p:spPr>
              <a:xfrm>
                <a:off x="832104" y="1362575"/>
                <a:ext cx="10533888" cy="9324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，“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去掉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恒正部分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，“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有效部分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对实数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的取值进行分类讨论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分析导数的符号变化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由此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得出函数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的单调区间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4_EX.15_1#cde5bf204?vop=1&amp;pid=4901b8bf1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62575"/>
                <a:ext cx="10533888" cy="932498"/>
              </a:xfrm>
              <a:prstGeom prst="rect">
                <a:avLst/>
              </a:prstGeom>
              <a:blipFill>
                <a:blip r:embed="rId4"/>
                <a:stretch>
                  <a:fillRect l="-1042" r="-579" b="-12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S.16_1#cde5bf204?vop=1&amp;pid=4901b8bf1&amp;color=0,0,0&amp;bt=1&amp;bbb=1&amp;hb=1"/>
              <p:cNvSpPr/>
              <p:nvPr/>
            </p:nvSpPr>
            <p:spPr>
              <a:xfrm>
                <a:off x="832104" y="1080000"/>
                <a:ext cx="10533888" cy="42344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求导化简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4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4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导数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有效部分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分类讨论求单调区间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的单调递减区间为</a:t>
                </a:r>
                <a14:m>
                  <m:oMath xmlns:m="http://schemas.openxmlformats.org/officeDocument/2006/math">
                    <m:r>
                      <a:rPr lang="en-US" altLang="zh-CN" sz="14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没有单调递增区间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的单调递减区间为</a:t>
                </a:r>
                <a14:m>
                  <m:oMath xmlns:m="http://schemas.openxmlformats.org/officeDocument/2006/math">
                    <m:r>
                      <a:rPr lang="en-US" altLang="zh-CN" sz="14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没有单调递增区间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时，若无法得到分类标准，可令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−1=0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，由于出现了对数的形式，对数的真数需要大于0</a:t>
                </a: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，所以根据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此条件的限制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，进行分类讨论）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的单调递减区间为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单调递增区间为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综上所述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的单调递减区间为</a:t>
                </a:r>
                <a14:m>
                  <m:oMath xmlns:m="http://schemas.openxmlformats.org/officeDocument/2006/math">
                    <m:r>
                      <a:rPr lang="en-US" altLang="zh-CN" sz="14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无单调递增区间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的单调递减区间为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单调递增区间为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4_AS.16_1#cde5bf204?vop=1&amp;pid=4901b8bf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234498"/>
              </a:xfrm>
              <a:prstGeom prst="rect">
                <a:avLst/>
              </a:prstGeom>
              <a:blipFill>
                <a:blip r:embed="rId3"/>
                <a:stretch>
                  <a:fillRect l="-1042" r="-1042" b="-25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7_1#0091d2763?vop=1&amp;pid=4901b8bf1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示例5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，讨论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的单调性.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4_BD.17_1#0091d2763?vop=1&amp;pid=4901b8bf1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EX.18_1#0091d2763?vop=1&amp;pid=4901b8bf1&amp;color=0,0,0&amp;bbb=1"/>
              <p:cNvSpPr/>
              <p:nvPr/>
            </p:nvSpPr>
            <p:spPr>
              <a:xfrm>
                <a:off x="832104" y="1362575"/>
                <a:ext cx="10533888" cy="602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求导得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−1)(2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的不同取值情况讨论导函数的符号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可得出原函数的单调性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4_EX.18_1#0091d2763?vop=1&amp;pid=4901b8bf1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62575"/>
                <a:ext cx="10533888" cy="602298"/>
              </a:xfrm>
              <a:prstGeom prst="rect">
                <a:avLst/>
              </a:prstGeom>
              <a:blipFill>
                <a:blip r:embed="rId4"/>
                <a:stretch>
                  <a:fillRect l="-1042" b="-193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aabd66b2.fixed?pid=7f25c0496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p:sp>
        <p:nvSpPr>
          <p:cNvPr id="3" name="C_2_BD#9aabd66b2.fixed?pid=7f25c0496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分类讨论解决含参函数单调性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S.19_1#0091d2763?vop=1&amp;pid=4901b8bf1&amp;color=0,0,0&amp;bt=1&amp;bbb=1&amp;hb=1"/>
              <p:cNvSpPr/>
              <p:nvPr/>
            </p:nvSpPr>
            <p:spPr>
              <a:xfrm>
                <a:off x="832104" y="1080000"/>
                <a:ext cx="10533888" cy="48059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000"/>
                  </a:lnSpc>
                </a:pPr>
                <a:r>
                  <a:rPr lang="en-US" altLang="zh-CN" sz="1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求导化简</a:t>
                </a:r>
                <a:endParaRPr lang="en-US" altLang="zh-CN" sz="1400" dirty="0"/>
              </a:p>
              <a:p>
                <a:pPr latinLnBrk="1">
                  <a:lnSpc>
                    <a:spcPts val="20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−1)(2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0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导数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有效部分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−1)(2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的大小关系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根是否在定义域内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根的大小关系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进行分类讨论</a:t>
                </a:r>
                <a:endParaRPr lang="en-US" altLang="zh-CN" sz="1400" dirty="0"/>
              </a:p>
              <a:p>
                <a:pPr latinLnBrk="1">
                  <a:lnSpc>
                    <a:spcPts val="2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)=−(2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0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0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0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时，若无法得到分类标准，可令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−1)(2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−1)=0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，由于出现了对数的形式</a:t>
                </a: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，对数的真数</a:t>
                </a:r>
              </a:p>
              <a:p>
                <a:pPr latinLnBrk="1">
                  <a:lnSpc>
                    <a:spcPts val="20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需要大于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0，所以根据此条件的限制，进行分类讨论，若两根同时存在，还需要考虑两根的大小关系）</a:t>
                </a:r>
                <a:endParaRPr lang="en-US" altLang="zh-CN" sz="1400" dirty="0"/>
              </a:p>
              <a:p>
                <a:pPr latinLnBrk="1">
                  <a:lnSpc>
                    <a:spcPts val="2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ⅰ）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0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2,−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ⅱ）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且不恒为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ⅲ）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0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2,+∞)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综上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2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2,−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2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2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2,+∞)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,−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4_AS.19_1#0091d2763?vop=1&amp;pid=4901b8bf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805998"/>
              </a:xfrm>
              <a:prstGeom prst="rect">
                <a:avLst/>
              </a:prstGeom>
              <a:blipFill>
                <a:blip r:embed="rId3"/>
                <a:stretch>
                  <a:fillRect l="-1042" t="-1014" r="-521" b="-21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a0b111ec1?pid=e37c3a8d8&amp;color=0,0,0&amp;bt=1&amp;bbb=1&amp;hb=1"/>
          <p:cNvSpPr/>
          <p:nvPr/>
        </p:nvSpPr>
        <p:spPr>
          <a:xfrm>
            <a:off x="832104" y="1080000"/>
            <a:ext cx="10533888" cy="161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当函数的导函数中</a:t>
            </a:r>
            <a:r>
              <a:rPr lang="en-US" altLang="zh-CN" sz="1800" b="0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含有参数，且该参数的不同取值会改变导函数的符号、零点的个数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，必须按参数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不同的取值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（通常以最高次幂的系数是否为0、判别式与0的大小关系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、导函数的变号零点是否在函数定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义域或指定区间内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、导函数的变号零点之间的大小关系作为判断依据）进行分类讨论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，以确定函数在不同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参数取值下的单调区间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4b0cded94?pid=d23f95d60&amp;color=0,0,0&amp;bt=1&amp;bbb=1&amp;hb=1"/>
              <p:cNvSpPr/>
              <p:nvPr/>
            </p:nvSpPr>
            <p:spPr>
              <a:xfrm>
                <a:off x="832104" y="1080000"/>
                <a:ext cx="10533888" cy="4224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1.导函数处理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1）求导化简，一般有分母的应先通分，保持分母恒正（或恒负），分子能因式分解要因式分解.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2）恒正（或恒负）部分“去掉”，留下“有效部分”（决定导函数符号的部分）.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3）“有效部分”通常有以下几种情况：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一次函数型，如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也可看作一次函数型形式.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二次函数型，如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也可看作二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次函数型形式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二次函数型按因式分解又可分为两类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kern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.可因式分解型，如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kern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.不可因式分解型，一般要用求根公式求出两个根.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4b0cded94?pid=d23f95d6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224655"/>
              </a:xfrm>
              <a:prstGeom prst="rect">
                <a:avLst/>
              </a:prstGeom>
              <a:blipFill>
                <a:blip r:embed="rId3"/>
                <a:stretch>
                  <a:fillRect l="-1389" r="-694" b="-34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4b0cded94?pid=d23f95d60&amp;color=0,0,0&amp;bt=1&amp;bbb=1"/>
              <p:cNvSpPr/>
              <p:nvPr/>
            </p:nvSpPr>
            <p:spPr>
              <a:xfrm>
                <a:off x="832104" y="1080000"/>
                <a:ext cx="10533888" cy="2154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2.导函数“有效部分”为一次函数型的分类讨论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前的系数含参数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，则分三种情况讨论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=0(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非一次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&lt;0;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验证根是否在定义域内.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4_BD#4b0cded94?pid=d23f95d60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154555"/>
              </a:xfrm>
              <a:prstGeom prst="rect">
                <a:avLst/>
              </a:prstGeom>
              <a:blipFill>
                <a:blip r:embed="rId3"/>
                <a:stretch>
                  <a:fillRect l="-1389" b="-64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4b0cded94?pid=d23f95d60&amp;color=0,0,0&amp;bt=1&amp;bbb=1"/>
              <p:cNvSpPr/>
              <p:nvPr/>
            </p:nvSpPr>
            <p:spPr>
              <a:xfrm>
                <a:off x="832104" y="1080000"/>
                <a:ext cx="10533888" cy="2641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3.导函数“有效部分”为二次函数型且可因式分解型的分类讨论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最高次幂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前的系数含参数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，则分三种情况讨论.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确定根是否在定义域内（一个根在，还是两个根在，还是都不在）；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比较两根大小，分三种情况讨论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4_BD#4b0cded94?pid=d23f95d60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641600"/>
              </a:xfrm>
              <a:prstGeom prst="rect">
                <a:avLst/>
              </a:prstGeom>
              <a:blipFill>
                <a:blip r:embed="rId3"/>
                <a:stretch>
                  <a:fillRect l="-1389" b="-4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4b0cded94?pid=d23f95d60&amp;color=0,0,0&amp;bt=1&amp;bbb=1"/>
              <p:cNvSpPr/>
              <p:nvPr/>
            </p:nvSpPr>
            <p:spPr>
              <a:xfrm>
                <a:off x="832104" y="1080000"/>
                <a:ext cx="10533888" cy="4250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4.导函数“有效部分”为二次函数型且不可因式分解型的分类讨论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最高次幂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前的系数含参数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，则分三种情况讨论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=0(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非二次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&lt;0;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需分两种情况讨论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时确定根是否在定义域内，通常可利用根与系数的关系判断根的正负；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求根公式求得的两根大小可直接判断，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无需讨论.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A0A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心中有数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分类讨论没有固定的取值分类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在不分类讨论无法继续解题时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考虑进行分类讨论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如是否存在根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根是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否在定义域内等等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4_BD#4b0cded94?pid=d23f95d60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250055"/>
              </a:xfrm>
              <a:prstGeom prst="rect">
                <a:avLst/>
              </a:prstGeom>
              <a:blipFill>
                <a:blip r:embed="rId3"/>
                <a:stretch>
                  <a:fillRect l="-1389" b="-34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_1#cca3b9209?vop=1&amp;pid=4901b8bf1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4_BD.1_1#cca3b9209?vop=1&amp;pid=4901b8bf1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_1#46483d9d6?vop=1&amp;pid=cca3b9209&amp;color=0,0,0&amp;bbb=1"/>
              <p:cNvSpPr/>
              <p:nvPr/>
            </p:nvSpPr>
            <p:spPr>
              <a:xfrm>
                <a:off x="832104" y="1404548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处的切线的斜率为2，求切线方程；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5_BD.2_1#46483d9d6?vop=1&amp;pid=cca3b9209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04548"/>
                <a:ext cx="10533888" cy="281623"/>
              </a:xfrm>
              <a:prstGeom prst="rect">
                <a:avLst/>
              </a:prstGeom>
              <a:blipFill>
                <a:blip r:embed="rId4"/>
                <a:stretch>
                  <a:fillRect l="-1042" b="-361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EX.3_1#46483d9d6?vop=1&amp;pid=cca3b9209&amp;color=0,0,0&amp;bbb=1"/>
              <p:cNvSpPr/>
              <p:nvPr/>
            </p:nvSpPr>
            <p:spPr>
              <a:xfrm>
                <a:off x="832104" y="1732843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求出导函数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利用导数的几何意义列方程求解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然后求出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即可写出切线的方程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5_EX.3_1#46483d9d6?vop=1&amp;pid=cca3b9209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32843"/>
                <a:ext cx="10533888" cy="281623"/>
              </a:xfrm>
              <a:prstGeom prst="rect">
                <a:avLst/>
              </a:prstGeom>
              <a:blipFill>
                <a:blip r:embed="rId5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S.4_1#46483d9d6?vop=1&amp;pid=cca3b9209&amp;color=0,0,0&amp;bbb=1"/>
              <p:cNvSpPr/>
              <p:nvPr/>
            </p:nvSpPr>
            <p:spPr>
              <a:xfrm>
                <a:off x="832104" y="2019165"/>
                <a:ext cx="10533888" cy="9324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)=−2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所求切线方程为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−4=2(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O_5_AS.4_1#46483d9d6?vop=1&amp;pid=cca3b9209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19165"/>
                <a:ext cx="10533888" cy="932498"/>
              </a:xfrm>
              <a:prstGeom prst="rect">
                <a:avLst/>
              </a:prstGeom>
              <a:blipFill>
                <a:blip r:embed="rId6"/>
                <a:stretch>
                  <a:fillRect l="-1042" b="-117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_1#a83c28ce5?vop=1&amp;pid=cca3b9209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的单调区间.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5_BD.5_1#a83c28ce5?vop=1&amp;pid=cca3b9209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EX.6_1#a83c28ce5?vop=1&amp;pid=cca3b9209&amp;color=0,0,0&amp;bbb=1&amp;hb=1"/>
              <p:cNvSpPr/>
              <p:nvPr/>
            </p:nvSpPr>
            <p:spPr>
              <a:xfrm>
                <a:off x="832104" y="1362575"/>
                <a:ext cx="10533888" cy="602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导函数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，“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去掉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恒正部分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，“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有效部分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两种情况进行讨论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根据导数的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正负确定单调性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5_EX.6_1#a83c28ce5?vop=1&amp;pid=cca3b9209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62575"/>
                <a:ext cx="10533888" cy="602298"/>
              </a:xfrm>
              <a:prstGeom prst="rect">
                <a:avLst/>
              </a:prstGeom>
              <a:blipFill>
                <a:blip r:embed="rId4"/>
                <a:stretch>
                  <a:fillRect l="-1042" b="-193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7_1#a83c28ce5?vop=1&amp;pid=cca3b9209&amp;color=0,0,0&amp;bbb=1"/>
              <p:cNvSpPr/>
              <p:nvPr/>
            </p:nvSpPr>
            <p:spPr>
              <a:xfrm>
                <a:off x="832104" y="1970905"/>
                <a:ext cx="10533888" cy="2253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的单调递减区间为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(−∞,2)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单调递增区间为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的单调递减区间为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(2,+∞)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单调递增区间为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综上所述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的单调递减区间为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(−∞,2)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单调递增区间为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的单调递减区间为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(2,+∞)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单调递增区间为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5_AS.7_1#a83c28ce5?vop=1&amp;pid=cca3b9209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70905"/>
                <a:ext cx="10533888" cy="2253298"/>
              </a:xfrm>
              <a:prstGeom prst="rect">
                <a:avLst/>
              </a:prstGeom>
              <a:blipFill>
                <a:blip r:embed="rId5"/>
                <a:stretch>
                  <a:fillRect l="-1042" b="-48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2526</Words>
  <Application>Microsoft Office PowerPoint</Application>
  <PresentationFormat>宽屏</PresentationFormat>
  <Paragraphs>157</Paragraphs>
  <Slides>20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7" baseType="lpstr">
      <vt:lpstr>SimHei</vt:lpstr>
      <vt:lpstr>SimSun</vt:lpstr>
      <vt:lpstr>微软雅黑</vt:lpstr>
      <vt:lpstr>Arial</vt:lpstr>
      <vt:lpstr>Calibri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2025-10-22T02:24:56Z</dcterms:created>
  <dcterms:modified xsi:type="dcterms:W3CDTF">2025-10-22T02:37:45Z</dcterms:modified>
  <cp:category/>
  <cp:contentStatus/>
</cp:coreProperties>
</file>